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5" r:id="rId5"/>
    <p:sldId id="267" r:id="rId6"/>
    <p:sldId id="264" r:id="rId7"/>
    <p:sldId id="266" r:id="rId8"/>
    <p:sldId id="263" r:id="rId9"/>
    <p:sldId id="269" r:id="rId10"/>
    <p:sldId id="275" r:id="rId11"/>
    <p:sldId id="270" r:id="rId12"/>
    <p:sldId id="273" r:id="rId13"/>
    <p:sldId id="271" r:id="rId14"/>
    <p:sldId id="272" r:id="rId15"/>
    <p:sldId id="274" r:id="rId16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07"/>
  </p:normalViewPr>
  <p:slideViewPr>
    <p:cSldViewPr snapToGrid="0" snapToObjects="1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CFD4-0D1C-9F42-9EE7-BABC764E7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FBAC9-6AB6-BE4B-86D6-7609B643E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C15F1-0D19-7D4F-84F5-C6F064F8C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33290-439B-6544-B551-3738696F1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6C9D-3845-1944-8C9B-75AA4639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7430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25E1-3A8B-4F41-A954-6211EC5C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73DE7-8494-F440-8105-8A6D28D83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01163-9A7D-5F42-9806-958EBC42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98004-A36F-344B-9077-19F0F21C9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6A402-ED6D-F743-85F5-3290F90C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2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DAF83-3839-3345-8DA4-7306E4F62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8C375-FCFA-5546-A37E-E898B3049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7EACD-8480-4049-A197-73E9EF0B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45F89-7067-BB4A-B5F3-8FE43172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88E2-A025-0547-8AA6-0709EF061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301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842B-976B-BA4A-9C9F-F57A0CC6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028DD-32FF-984C-9590-1825CA5A9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933B-339F-1D49-958F-E934E3BF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183A6-0AF8-2244-996E-E40B7DDA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143A-2FBD-8F43-9E39-BF89C056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4069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62F3-FC36-0549-855E-D79FA248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70532-C63F-4F4D-B01D-F9EE2C235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9C6CB-7B37-8141-AF4F-5BA86A2BA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BC571-15E8-5A46-999D-F9AD0F1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82362-BE81-5B41-AD34-21C7E756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8530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9012-10F2-2942-9332-91852FD0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62F3-F0E0-3B41-AB90-7BBFFDC52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1A694-FE81-5540-A223-71CF4DC1A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EEBAC-AF37-6847-8414-73869366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9C8A9-F716-104D-B980-4073B6A2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7B2E9-FE50-F543-9107-106B222A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6415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6118-5C37-B843-BE1F-E12D60BF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C0679-F2BC-C845-B1D7-411157EDB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20D12-918D-F24A-B0EE-02C39F9A5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DAA8D-74B1-D74D-99F3-C42FA95BC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FFA36-759F-294C-AAFF-3D15FA51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234F1-1C14-DD43-8A89-3EF529F3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E00EBA-D9B1-C14D-838D-46ED2E39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1651B-2712-3349-81F2-55D9A617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6379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551B-18E7-9E40-B847-E7E238DC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C4EC5-D0B3-064E-AF99-3E08AFC8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CF8FC-B593-144B-9544-059FF674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794BA-A012-AB47-9626-FC48ABFB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1034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2AE4E-3F8E-2C4B-963D-9F7DABBE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5C049B-9966-4F4B-A5BD-098E9747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E0ABB-D9B8-9441-9329-68D713CA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78604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A7C2-73E8-964B-8A67-1C257A0A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10945-05CF-BC4A-A660-12A04C0E5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55D3E-4DDB-E742-B594-13FD0E7AE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3814A-841E-CB49-B324-11D2B450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F8970-B007-4348-AA65-E2CF3C7A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F3809-7C90-0544-AB07-3F9BF706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8386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61D4-9FB9-E448-9FD9-15BFD912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53C48-B65C-B747-A519-3B062F6F4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6FB83-BE86-3747-B638-E09EB8B7A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399FD-49C5-B743-B179-87FE6AAD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2ACF1-2701-F447-A62B-B0FAB363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F57FE-1DE2-FA4D-B05B-009FBE42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0527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A816F-A9DB-B744-B95E-6A1781F7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60BE-212B-1E49-B24D-DBA0C759B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4BB71-09F2-0140-B846-C45B71DE2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3E424-7040-4E45-9431-C0218D01BD6E}" type="datetimeFigureOut">
              <a:rPr lang="en-FI" smtClean="0"/>
              <a:t>26.11.2021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DFE76-8879-424D-9C98-8CFF249CC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8448-D286-D048-BDC7-EAE1A3AE1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6060A-96C5-3F46-BEA0-2D690B9D5C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7040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iarkko/cave-outliner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4EDF-DBA1-7841-98B7-E720AB64D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35" y="559766"/>
            <a:ext cx="11736729" cy="2387600"/>
          </a:xfrm>
        </p:spPr>
        <p:txBody>
          <a:bodyPr>
            <a:noAutofit/>
          </a:bodyPr>
          <a:lstStyle/>
          <a:p>
            <a:r>
              <a:rPr lang="en-FI" sz="5000" dirty="0"/>
              <a:t>Cave map generation from 3D models</a:t>
            </a:r>
            <a:br>
              <a:rPr lang="en-FI" sz="5000" dirty="0"/>
            </a:br>
            <a:br>
              <a:rPr lang="en-FI" sz="2400" dirty="0"/>
            </a:br>
            <a:r>
              <a:rPr lang="en-FI" sz="3200" dirty="0"/>
              <a:t>“A small matter of math and programming, with a sprinkling of AI”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46A96-0783-2C44-A2EF-A77E131E1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04434"/>
            <a:ext cx="9144000" cy="1574157"/>
          </a:xfrm>
        </p:spPr>
        <p:txBody>
          <a:bodyPr>
            <a:normAutofit/>
          </a:bodyPr>
          <a:lstStyle/>
          <a:p>
            <a:endParaRPr lang="en-FI" dirty="0"/>
          </a:p>
          <a:p>
            <a:r>
              <a:rPr lang="en-FI" dirty="0"/>
              <a:t>Jari Arkko</a:t>
            </a:r>
          </a:p>
          <a:p>
            <a:r>
              <a:rPr lang="en-FI" dirty="0"/>
              <a:t>November 27, 2021</a:t>
            </a:r>
          </a:p>
        </p:txBody>
      </p:sp>
    </p:spTree>
    <p:extLst>
      <p:ext uri="{BB962C8B-B14F-4D97-AF65-F5344CB8AC3E}">
        <p14:creationId xmlns:p14="http://schemas.microsoft.com/office/powerpoint/2010/main" val="1686958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CD6-D1CC-A546-A714-29FD2AF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34930"/>
            <a:ext cx="8377238" cy="1325563"/>
          </a:xfrm>
        </p:spPr>
        <p:txBody>
          <a:bodyPr/>
          <a:lstStyle/>
          <a:p>
            <a:r>
              <a:rPr lang="en-FI" dirty="0"/>
              <a:t>Some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25FA-DB11-624B-91BB-F15E02F3D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425570"/>
            <a:ext cx="10451458" cy="2299556"/>
          </a:xfrm>
        </p:spPr>
        <p:txBody>
          <a:bodyPr>
            <a:normAutofit/>
          </a:bodyPr>
          <a:lstStyle/>
          <a:p>
            <a:r>
              <a:rPr lang="fi-FI" sz="2600" dirty="0" err="1"/>
              <a:t>Going</a:t>
            </a:r>
            <a:r>
              <a:rPr lang="fi-FI" sz="2600" dirty="0"/>
              <a:t> </a:t>
            </a:r>
            <a:r>
              <a:rPr lang="fi-FI" sz="2600" dirty="0" err="1"/>
              <a:t>through</a:t>
            </a:r>
            <a:r>
              <a:rPr lang="fi-FI" sz="2600" dirty="0"/>
              <a:t> 10^7+ </a:t>
            </a:r>
            <a:r>
              <a:rPr lang="fi-FI" sz="2600" dirty="0" err="1"/>
              <a:t>objects</a:t>
            </a:r>
            <a:r>
              <a:rPr lang="fi-FI" sz="2600" dirty="0"/>
              <a:t> is </a:t>
            </a:r>
            <a:r>
              <a:rPr lang="fi-FI" sz="2600" dirty="0" err="1"/>
              <a:t>expensive</a:t>
            </a:r>
            <a:r>
              <a:rPr lang="fi-FI" sz="2600" dirty="0"/>
              <a:t> =&gt; </a:t>
            </a:r>
            <a:r>
              <a:rPr lang="fi-FI" sz="2600" dirty="0" err="1"/>
              <a:t>search</a:t>
            </a:r>
            <a:r>
              <a:rPr lang="fi-FI" sz="2600" dirty="0"/>
              <a:t> </a:t>
            </a:r>
            <a:r>
              <a:rPr lang="fi-FI" sz="2600" dirty="0" err="1"/>
              <a:t>structures</a:t>
            </a:r>
            <a:endParaRPr lang="fi-FI" sz="2600" dirty="0"/>
          </a:p>
          <a:p>
            <a:r>
              <a:rPr lang="fi-FI" sz="2600" dirty="0"/>
              <a:t>Math </a:t>
            </a:r>
            <a:r>
              <a:rPr lang="fi-FI" sz="2600" dirty="0" err="1"/>
              <a:t>sounds</a:t>
            </a:r>
            <a:r>
              <a:rPr lang="fi-FI" sz="2600" dirty="0"/>
              <a:t> </a:t>
            </a:r>
            <a:r>
              <a:rPr lang="fi-FI" sz="2600" dirty="0" err="1"/>
              <a:t>relatively</a:t>
            </a:r>
            <a:r>
              <a:rPr lang="fi-FI" sz="2600" dirty="0"/>
              <a:t> </a:t>
            </a:r>
            <a:r>
              <a:rPr lang="fi-FI" sz="2600" dirty="0" err="1"/>
              <a:t>easy</a:t>
            </a:r>
            <a:r>
              <a:rPr lang="fi-FI" sz="2600" dirty="0"/>
              <a:t>, </a:t>
            </a:r>
            <a:r>
              <a:rPr lang="fi-FI" sz="2600" dirty="0" err="1"/>
              <a:t>but</a:t>
            </a:r>
            <a:r>
              <a:rPr lang="fi-FI" sz="2600" dirty="0"/>
              <a:t> … is (</a:t>
            </a:r>
            <a:r>
              <a:rPr lang="fi-FI" sz="2600" dirty="0" err="1"/>
              <a:t>x,y</a:t>
            </a:r>
            <a:r>
              <a:rPr lang="fi-FI" sz="2600" dirty="0"/>
              <a:t>) in </a:t>
            </a:r>
            <a:r>
              <a:rPr lang="fi-FI" sz="2600" dirty="0" err="1"/>
              <a:t>triangle</a:t>
            </a:r>
            <a:r>
              <a:rPr lang="fi-FI" sz="2600" dirty="0"/>
              <a:t>?</a:t>
            </a:r>
          </a:p>
          <a:p>
            <a:r>
              <a:rPr lang="fi-FI" sz="2600" dirty="0" err="1"/>
              <a:t>Models</a:t>
            </a:r>
            <a:r>
              <a:rPr lang="fi-FI" sz="2600" dirty="0"/>
              <a:t> </a:t>
            </a:r>
            <a:r>
              <a:rPr lang="fi-FI" sz="2600" dirty="0" err="1"/>
              <a:t>are</a:t>
            </a:r>
            <a:r>
              <a:rPr lang="fi-FI" sz="2600" dirty="0"/>
              <a:t> </a:t>
            </a:r>
            <a:r>
              <a:rPr lang="fi-FI" sz="2600" dirty="0" err="1"/>
              <a:t>imperfect</a:t>
            </a:r>
            <a:r>
              <a:rPr lang="fi-FI" sz="2600" dirty="0"/>
              <a:t> – </a:t>
            </a:r>
            <a:r>
              <a:rPr lang="fi-FI" sz="2600" dirty="0" err="1"/>
              <a:t>algorithms</a:t>
            </a:r>
            <a:r>
              <a:rPr lang="fi-FI" sz="2600" dirty="0"/>
              <a:t> for </a:t>
            </a:r>
            <a:r>
              <a:rPr lang="fi-FI" sz="2600" dirty="0" err="1"/>
              <a:t>filling</a:t>
            </a:r>
            <a:r>
              <a:rPr lang="fi-FI" sz="2600" dirty="0"/>
              <a:t> </a:t>
            </a:r>
            <a:r>
              <a:rPr lang="fi-FI" sz="2600" dirty="0" err="1"/>
              <a:t>holes</a:t>
            </a:r>
            <a:endParaRPr lang="fi-FI" sz="2600" dirty="0"/>
          </a:p>
          <a:p>
            <a:r>
              <a:rPr lang="fi-FI" sz="2600" dirty="0" err="1"/>
              <a:t>What’s</a:t>
            </a:r>
            <a:r>
              <a:rPr lang="fi-FI" sz="2600" dirty="0"/>
              <a:t> a definition of an </a:t>
            </a:r>
            <a:r>
              <a:rPr lang="fi-FI" sz="2600" dirty="0" err="1"/>
              <a:t>entrance</a:t>
            </a:r>
            <a:r>
              <a:rPr lang="fi-FI" sz="2600" dirty="0"/>
              <a:t>?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028D2B1-4661-1A41-83E1-BFF54A10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397" y="1992307"/>
            <a:ext cx="3878904" cy="2559050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1FBDB3-0079-554B-ACE4-7E92A78E7CD3}"/>
              </a:ext>
            </a:extLst>
          </p:cNvPr>
          <p:cNvGrpSpPr/>
          <p:nvPr/>
        </p:nvGrpSpPr>
        <p:grpSpPr>
          <a:xfrm>
            <a:off x="601885" y="3429000"/>
            <a:ext cx="6815138" cy="3300413"/>
            <a:chOff x="601885" y="3429000"/>
            <a:chExt cx="6815138" cy="3300413"/>
          </a:xfrm>
        </p:grpSpPr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95A251E8-D72E-0045-8974-2791D1603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4122" y="4302130"/>
              <a:ext cx="4152900" cy="22606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18669E-F3FB-1540-BF95-91EEA9D6B4B3}"/>
                </a:ext>
              </a:extLst>
            </p:cNvPr>
            <p:cNvSpPr/>
            <p:nvPr/>
          </p:nvSpPr>
          <p:spPr>
            <a:xfrm>
              <a:off x="601885" y="3429000"/>
              <a:ext cx="6815138" cy="33004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7F36AE-1A6C-8F4E-B811-A26B07D2E6F8}"/>
              </a:ext>
            </a:extLst>
          </p:cNvPr>
          <p:cNvCxnSpPr/>
          <p:nvPr/>
        </p:nvCxnSpPr>
        <p:spPr>
          <a:xfrm flipH="1">
            <a:off x="3368233" y="6562730"/>
            <a:ext cx="474562" cy="0"/>
          </a:xfrm>
          <a:prstGeom prst="straightConnector1">
            <a:avLst/>
          </a:prstGeom>
          <a:ln w="50800"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FFCB5A-0686-5B46-9430-4593A5966A9B}"/>
              </a:ext>
            </a:extLst>
          </p:cNvPr>
          <p:cNvCxnSpPr>
            <a:cxnSpLocks/>
          </p:cNvCxnSpPr>
          <p:nvPr/>
        </p:nvCxnSpPr>
        <p:spPr>
          <a:xfrm flipH="1">
            <a:off x="3963545" y="6562735"/>
            <a:ext cx="3351655" cy="0"/>
          </a:xfrm>
          <a:prstGeom prst="straightConnector1">
            <a:avLst/>
          </a:prstGeom>
          <a:ln w="50800"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62CF3E-730D-1145-8BE8-F2B1038AF8AD}"/>
              </a:ext>
            </a:extLst>
          </p:cNvPr>
          <p:cNvCxnSpPr>
            <a:cxnSpLocks/>
          </p:cNvCxnSpPr>
          <p:nvPr/>
        </p:nvCxnSpPr>
        <p:spPr>
          <a:xfrm flipH="1">
            <a:off x="771525" y="6562730"/>
            <a:ext cx="2492597" cy="0"/>
          </a:xfrm>
          <a:prstGeom prst="straightConnector1">
            <a:avLst/>
          </a:prstGeom>
          <a:ln w="50800"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016C9C-6DA3-7D46-894D-42BF16ED502E}"/>
              </a:ext>
            </a:extLst>
          </p:cNvPr>
          <p:cNvSpPr txBox="1"/>
          <p:nvPr/>
        </p:nvSpPr>
        <p:spPr>
          <a:xfrm>
            <a:off x="971549" y="6143625"/>
            <a:ext cx="121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</a:rPr>
              <a:t>N</a:t>
            </a:r>
            <a:r>
              <a:rPr lang="en-FI" sz="1200" dirty="0">
                <a:solidFill>
                  <a:schemeClr val="accent1"/>
                </a:solidFill>
              </a:rPr>
              <a:t>othing above - outside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EFCCB-C9E1-4346-9656-84A83E638BC5}"/>
              </a:ext>
            </a:extLst>
          </p:cNvPr>
          <p:cNvSpPr txBox="1"/>
          <p:nvPr/>
        </p:nvSpPr>
        <p:spPr>
          <a:xfrm>
            <a:off x="3156335" y="6101367"/>
            <a:ext cx="885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>
                <a:solidFill>
                  <a:schemeClr val="accent1"/>
                </a:solidFill>
              </a:rPr>
              <a:t>1 </a:t>
            </a:r>
            <a:r>
              <a:rPr lang="fi-FI" sz="1200" dirty="0" err="1">
                <a:solidFill>
                  <a:schemeClr val="accent1"/>
                </a:solidFill>
              </a:rPr>
              <a:t>layer</a:t>
            </a:r>
            <a:r>
              <a:rPr lang="fi-FI" sz="1200" dirty="0">
                <a:solidFill>
                  <a:schemeClr val="accent1"/>
                </a:solidFill>
              </a:rPr>
              <a:t> -  </a:t>
            </a:r>
            <a:r>
              <a:rPr lang="fi-FI" sz="1200" dirty="0" err="1">
                <a:solidFill>
                  <a:schemeClr val="accent1"/>
                </a:solidFill>
              </a:rPr>
              <a:t>odd</a:t>
            </a:r>
            <a:endParaRPr lang="en-FI" sz="12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03D65-A4A8-FB4D-8C09-92C3C9ECAF53}"/>
              </a:ext>
            </a:extLst>
          </p:cNvPr>
          <p:cNvSpPr txBox="1"/>
          <p:nvPr/>
        </p:nvSpPr>
        <p:spPr>
          <a:xfrm>
            <a:off x="3933276" y="6313915"/>
            <a:ext cx="1256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>
                <a:solidFill>
                  <a:schemeClr val="accent1"/>
                </a:solidFill>
              </a:rPr>
              <a:t>2 </a:t>
            </a:r>
            <a:r>
              <a:rPr lang="fi-FI" sz="1200" dirty="0" err="1">
                <a:solidFill>
                  <a:schemeClr val="accent1"/>
                </a:solidFill>
              </a:rPr>
              <a:t>layers</a:t>
            </a:r>
            <a:r>
              <a:rPr lang="fi-FI" sz="1200" dirty="0">
                <a:solidFill>
                  <a:schemeClr val="accent1"/>
                </a:solidFill>
              </a:rPr>
              <a:t> -  </a:t>
            </a:r>
            <a:r>
              <a:rPr lang="fi-FI" sz="1200" dirty="0" err="1">
                <a:solidFill>
                  <a:schemeClr val="accent1"/>
                </a:solidFill>
              </a:rPr>
              <a:t>tunnel</a:t>
            </a:r>
            <a:endParaRPr lang="en-FI" sz="1200" dirty="0">
              <a:solidFill>
                <a:schemeClr val="accent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87FA51-5961-F74C-8514-1B009E4A9160}"/>
              </a:ext>
            </a:extLst>
          </p:cNvPr>
          <p:cNvCxnSpPr/>
          <p:nvPr/>
        </p:nvCxnSpPr>
        <p:spPr>
          <a:xfrm>
            <a:off x="3785643" y="4057649"/>
            <a:ext cx="0" cy="18145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56F3CD-4157-124C-8234-4660A8FC0BF0}"/>
              </a:ext>
            </a:extLst>
          </p:cNvPr>
          <p:cNvSpPr txBox="1"/>
          <p:nvPr/>
        </p:nvSpPr>
        <p:spPr>
          <a:xfrm>
            <a:off x="2709950" y="3592976"/>
            <a:ext cx="2151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err="1">
                <a:solidFill>
                  <a:srgbClr val="FF0000"/>
                </a:solidFill>
              </a:rPr>
              <a:t>Dripline</a:t>
            </a:r>
            <a:r>
              <a:rPr lang="fi-FI" sz="1200" dirty="0">
                <a:solidFill>
                  <a:srgbClr val="FF0000"/>
                </a:solidFill>
              </a:rPr>
              <a:t> – </a:t>
            </a:r>
            <a:r>
              <a:rPr lang="fi-FI" sz="1200" dirty="0" err="1">
                <a:solidFill>
                  <a:srgbClr val="FF0000"/>
                </a:solidFill>
              </a:rPr>
              <a:t>empty</a:t>
            </a:r>
            <a:r>
              <a:rPr lang="fi-FI" sz="1200" dirty="0">
                <a:solidFill>
                  <a:srgbClr val="FF0000"/>
                </a:solidFill>
              </a:rPr>
              <a:t>/rock </a:t>
            </a:r>
            <a:r>
              <a:rPr lang="fi-FI" sz="1200" dirty="0" err="1">
                <a:solidFill>
                  <a:srgbClr val="FF0000"/>
                </a:solidFill>
              </a:rPr>
              <a:t>interface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above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the</a:t>
            </a:r>
            <a:r>
              <a:rPr lang="fi-FI" sz="1200" dirty="0">
                <a:solidFill>
                  <a:srgbClr val="FF0000"/>
                </a:solidFill>
              </a:rPr>
              <a:t> </a:t>
            </a:r>
            <a:r>
              <a:rPr lang="fi-FI" sz="1200" dirty="0" err="1">
                <a:solidFill>
                  <a:srgbClr val="FF0000"/>
                </a:solidFill>
              </a:rPr>
              <a:t>entrance</a:t>
            </a:r>
            <a:endParaRPr lang="en-FI" sz="12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C0E04D-8122-0646-A173-3A9465CE99C3}"/>
              </a:ext>
            </a:extLst>
          </p:cNvPr>
          <p:cNvCxnSpPr>
            <a:cxnSpLocks/>
          </p:cNvCxnSpPr>
          <p:nvPr/>
        </p:nvCxnSpPr>
        <p:spPr>
          <a:xfrm>
            <a:off x="4209505" y="5446718"/>
            <a:ext cx="0" cy="684212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42B7CB-37B9-5B49-BF8D-C92F5F8267E8}"/>
              </a:ext>
            </a:extLst>
          </p:cNvPr>
          <p:cNvCxnSpPr>
            <a:cxnSpLocks/>
          </p:cNvCxnSpPr>
          <p:nvPr/>
        </p:nvCxnSpPr>
        <p:spPr>
          <a:xfrm flipH="1">
            <a:off x="3828507" y="5641981"/>
            <a:ext cx="350036" cy="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DCC6780-2895-9C44-8A1B-B6BC6222F5AF}"/>
              </a:ext>
            </a:extLst>
          </p:cNvPr>
          <p:cNvSpPr txBox="1"/>
          <p:nvPr/>
        </p:nvSpPr>
        <p:spPr>
          <a:xfrm>
            <a:off x="4185160" y="5615325"/>
            <a:ext cx="2053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accent6"/>
                </a:solidFill>
              </a:rPr>
              <a:t>Height</a:t>
            </a:r>
            <a:r>
              <a:rPr lang="fi-FI" sz="1200" dirty="0">
                <a:solidFill>
                  <a:schemeClr val="accent6"/>
                </a:solidFill>
              </a:rPr>
              <a:t>, </a:t>
            </a:r>
            <a:r>
              <a:rPr lang="fi-FI" sz="1200" dirty="0" err="1">
                <a:solidFill>
                  <a:schemeClr val="accent6"/>
                </a:solidFill>
              </a:rPr>
              <a:t>width</a:t>
            </a:r>
            <a:r>
              <a:rPr lang="fi-FI" sz="1200" dirty="0">
                <a:solidFill>
                  <a:schemeClr val="accent6"/>
                </a:solidFill>
              </a:rPr>
              <a:t>, </a:t>
            </a:r>
            <a:r>
              <a:rPr lang="fi-FI" sz="1200" dirty="0" err="1">
                <a:solidFill>
                  <a:schemeClr val="accent6"/>
                </a:solidFill>
              </a:rPr>
              <a:t>depth</a:t>
            </a:r>
            <a:r>
              <a:rPr lang="fi-FI" sz="1200" dirty="0">
                <a:solidFill>
                  <a:schemeClr val="accent6"/>
                </a:solidFill>
              </a:rPr>
              <a:t> </a:t>
            </a:r>
            <a:r>
              <a:rPr lang="fi-FI" sz="1200" dirty="0" err="1">
                <a:solidFill>
                  <a:schemeClr val="accent6"/>
                </a:solidFill>
              </a:rPr>
              <a:t>sufficient</a:t>
            </a:r>
            <a:r>
              <a:rPr lang="fi-FI" sz="1200" dirty="0">
                <a:solidFill>
                  <a:schemeClr val="accent6"/>
                </a:solidFill>
              </a:rPr>
              <a:t> into </a:t>
            </a:r>
            <a:r>
              <a:rPr lang="fi-FI" sz="1200" dirty="0" err="1">
                <a:solidFill>
                  <a:schemeClr val="accent6"/>
                </a:solidFill>
              </a:rPr>
              <a:t>the</a:t>
            </a:r>
            <a:r>
              <a:rPr lang="fi-FI" sz="1200" dirty="0">
                <a:solidFill>
                  <a:schemeClr val="accent6"/>
                </a:solidFill>
              </a:rPr>
              <a:t> </a:t>
            </a:r>
            <a:r>
              <a:rPr lang="fi-FI" sz="1200" dirty="0" err="1">
                <a:solidFill>
                  <a:schemeClr val="accent6"/>
                </a:solidFill>
              </a:rPr>
              <a:t>tunnel</a:t>
            </a:r>
            <a:r>
              <a:rPr lang="fi-FI" sz="1200" dirty="0">
                <a:solidFill>
                  <a:schemeClr val="accent6"/>
                </a:solidFill>
              </a:rPr>
              <a:t> </a:t>
            </a:r>
            <a:r>
              <a:rPr lang="fi-FI" sz="1200" dirty="0" err="1">
                <a:solidFill>
                  <a:schemeClr val="accent6"/>
                </a:solidFill>
              </a:rPr>
              <a:t>part</a:t>
            </a:r>
            <a:endParaRPr lang="en-FI" sz="1200" dirty="0">
              <a:solidFill>
                <a:schemeClr val="accent6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FF6F5D-8D71-CE40-B92A-F425DE3BEFBB}"/>
              </a:ext>
            </a:extLst>
          </p:cNvPr>
          <p:cNvCxnSpPr>
            <a:cxnSpLocks/>
          </p:cNvCxnSpPr>
          <p:nvPr/>
        </p:nvCxnSpPr>
        <p:spPr>
          <a:xfrm flipH="1">
            <a:off x="2914650" y="5446718"/>
            <a:ext cx="870993" cy="0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203095D-A372-CF47-859F-4F75DC688125}"/>
              </a:ext>
            </a:extLst>
          </p:cNvPr>
          <p:cNvSpPr txBox="1"/>
          <p:nvPr/>
        </p:nvSpPr>
        <p:spPr>
          <a:xfrm>
            <a:off x="1751189" y="5273037"/>
            <a:ext cx="137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err="1">
                <a:solidFill>
                  <a:srgbClr val="7030A0"/>
                </a:solidFill>
              </a:rPr>
              <a:t>Empty</a:t>
            </a:r>
            <a:r>
              <a:rPr lang="fi-FI" sz="1200" dirty="0">
                <a:solidFill>
                  <a:srgbClr val="7030A0"/>
                </a:solidFill>
              </a:rPr>
              <a:t> in </a:t>
            </a:r>
            <a:r>
              <a:rPr lang="fi-FI" sz="1200" dirty="0" err="1">
                <a:solidFill>
                  <a:srgbClr val="7030A0"/>
                </a:solidFill>
              </a:rPr>
              <a:t>front</a:t>
            </a:r>
            <a:endParaRPr lang="en-FI" sz="1200" dirty="0">
              <a:solidFill>
                <a:srgbClr val="7030A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34C9B8-FBE2-CA4C-BF95-AE029BE70240}"/>
              </a:ext>
            </a:extLst>
          </p:cNvPr>
          <p:cNvCxnSpPr>
            <a:cxnSpLocks/>
          </p:cNvCxnSpPr>
          <p:nvPr/>
        </p:nvCxnSpPr>
        <p:spPr>
          <a:xfrm flipH="1">
            <a:off x="2454590" y="5768843"/>
            <a:ext cx="870993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5F1ED94-EC02-9843-A186-9C3037FD8180}"/>
              </a:ext>
            </a:extLst>
          </p:cNvPr>
          <p:cNvSpPr txBox="1"/>
          <p:nvPr/>
        </p:nvSpPr>
        <p:spPr>
          <a:xfrm>
            <a:off x="1248267" y="5623738"/>
            <a:ext cx="137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dirty="0" err="1">
                <a:solidFill>
                  <a:srgbClr val="FFC000"/>
                </a:solidFill>
              </a:rPr>
              <a:t>Not</a:t>
            </a:r>
            <a:r>
              <a:rPr lang="fi-FI" sz="1200" dirty="0">
                <a:solidFill>
                  <a:srgbClr val="FFC000"/>
                </a:solidFill>
              </a:rPr>
              <a:t> </a:t>
            </a:r>
            <a:r>
              <a:rPr lang="fi-FI" sz="1200" dirty="0" err="1">
                <a:solidFill>
                  <a:srgbClr val="FFC000"/>
                </a:solidFill>
              </a:rPr>
              <a:t>part</a:t>
            </a:r>
            <a:r>
              <a:rPr lang="fi-FI" sz="1200" dirty="0">
                <a:solidFill>
                  <a:srgbClr val="FFC000"/>
                </a:solidFill>
              </a:rPr>
              <a:t> of </a:t>
            </a:r>
            <a:r>
              <a:rPr lang="fi-FI" sz="1200" dirty="0" err="1">
                <a:solidFill>
                  <a:srgbClr val="FFC000"/>
                </a:solidFill>
              </a:rPr>
              <a:t>cave</a:t>
            </a:r>
            <a:r>
              <a:rPr lang="fi-FI" sz="1200" dirty="0">
                <a:solidFill>
                  <a:srgbClr val="FFC000"/>
                </a:solidFill>
              </a:rPr>
              <a:t>!</a:t>
            </a:r>
            <a:endParaRPr lang="en-FI" sz="1200" dirty="0">
              <a:solidFill>
                <a:srgbClr val="FFC000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5D6C188-4D9C-9843-B8D1-58176C07C4CB}"/>
              </a:ext>
            </a:extLst>
          </p:cNvPr>
          <p:cNvSpPr txBox="1">
            <a:spLocks/>
          </p:cNvSpPr>
          <p:nvPr/>
        </p:nvSpPr>
        <p:spPr>
          <a:xfrm>
            <a:off x="7584246" y="5135973"/>
            <a:ext cx="4452939" cy="193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800" b="1" dirty="0"/>
              <a:t>Here </a:t>
            </a:r>
            <a:r>
              <a:rPr lang="fi-FI" sz="1800" b="1" dirty="0" err="1"/>
              <a:t>entrance</a:t>
            </a:r>
            <a:r>
              <a:rPr lang="fi-FI" sz="1800" b="1" dirty="0"/>
              <a:t> is </a:t>
            </a:r>
            <a:r>
              <a:rPr lang="fi-FI" sz="1800" b="1" dirty="0" err="1"/>
              <a:t>from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left</a:t>
            </a:r>
            <a:endParaRPr lang="fi-FI" sz="1800" b="1" dirty="0"/>
          </a:p>
          <a:p>
            <a:r>
              <a:rPr lang="fi-FI" sz="1800" b="1" dirty="0" err="1"/>
              <a:t>But</a:t>
            </a:r>
            <a:r>
              <a:rPr lang="fi-FI" sz="1800" b="1" dirty="0"/>
              <a:t> </a:t>
            </a:r>
            <a:r>
              <a:rPr lang="fi-FI" sz="1800" b="1" dirty="0" err="1"/>
              <a:t>could</a:t>
            </a:r>
            <a:r>
              <a:rPr lang="fi-FI" sz="1800" b="1" dirty="0"/>
              <a:t> </a:t>
            </a:r>
            <a:r>
              <a:rPr lang="fi-FI" sz="1800" b="1" dirty="0" err="1"/>
              <a:t>be</a:t>
            </a:r>
            <a:r>
              <a:rPr lang="fi-FI" sz="1800" b="1" dirty="0"/>
              <a:t> to </a:t>
            </a:r>
            <a:r>
              <a:rPr lang="fi-FI" sz="1800" b="1" dirty="0" err="1"/>
              <a:t>any</a:t>
            </a:r>
            <a:r>
              <a:rPr lang="fi-FI" sz="1800" b="1" dirty="0"/>
              <a:t> </a:t>
            </a:r>
            <a:r>
              <a:rPr lang="fi-FI" sz="1800" b="1" dirty="0" err="1"/>
              <a:t>direction</a:t>
            </a:r>
            <a:endParaRPr lang="fi-FI" sz="1800" b="1" dirty="0"/>
          </a:p>
          <a:p>
            <a:r>
              <a:rPr lang="fi-FI" sz="1800" b="1" dirty="0" err="1"/>
              <a:t>Including</a:t>
            </a:r>
            <a:r>
              <a:rPr lang="fi-FI" sz="1800" b="1" dirty="0"/>
              <a:t> </a:t>
            </a:r>
            <a:r>
              <a:rPr lang="fi-FI" sz="1800" b="1" dirty="0" err="1"/>
              <a:t>down</a:t>
            </a:r>
            <a:r>
              <a:rPr lang="fi-FI" sz="1800" b="1" dirty="0"/>
              <a:t>… </a:t>
            </a:r>
            <a:r>
              <a:rPr lang="fi-FI" sz="1800" b="1" dirty="0" err="1"/>
              <a:t>also</a:t>
            </a:r>
            <a:r>
              <a:rPr lang="fi-FI" sz="1800" b="1" dirty="0"/>
              <a:t> </a:t>
            </a:r>
            <a:r>
              <a:rPr lang="fi-FI" sz="1800" b="1" dirty="0" err="1"/>
              <a:t>up</a:t>
            </a:r>
            <a:r>
              <a:rPr lang="fi-FI" sz="1800" b="1" dirty="0"/>
              <a:t>?</a:t>
            </a:r>
          </a:p>
          <a:p>
            <a:r>
              <a:rPr lang="fi-FI" sz="1800" b="1" dirty="0" err="1"/>
              <a:t>Holes</a:t>
            </a:r>
            <a:r>
              <a:rPr lang="fi-FI" sz="1800" b="1" dirty="0"/>
              <a:t> in </a:t>
            </a:r>
            <a:r>
              <a:rPr lang="fi-FI" sz="1800" b="1" dirty="0" err="1"/>
              <a:t>roof</a:t>
            </a:r>
            <a:r>
              <a:rPr lang="fi-FI" sz="1800" b="1" dirty="0"/>
              <a:t> </a:t>
            </a:r>
            <a:r>
              <a:rPr lang="fi-FI" sz="1800" b="1" dirty="0" err="1"/>
              <a:t>are</a:t>
            </a:r>
            <a:r>
              <a:rPr lang="fi-FI" sz="1800" b="1" dirty="0"/>
              <a:t> </a:t>
            </a:r>
            <a:r>
              <a:rPr lang="fi-FI" sz="1800" b="1" dirty="0" err="1"/>
              <a:t>different</a:t>
            </a:r>
            <a:r>
              <a:rPr lang="fi-FI" sz="1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1361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CD6-D1CC-A546-A714-29FD2AF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34930"/>
            <a:ext cx="8377238" cy="1325563"/>
          </a:xfrm>
        </p:spPr>
        <p:txBody>
          <a:bodyPr/>
          <a:lstStyle/>
          <a:p>
            <a:r>
              <a:rPr lang="en-FI" dirty="0"/>
              <a:t>Example plan view</a:t>
            </a:r>
          </a:p>
        </p:txBody>
      </p:sp>
      <p:pic>
        <p:nvPicPr>
          <p:cNvPr id="8" name="Picture 7" descr="A picture containing map, hanger, linedrawing, line&#10;&#10;Description automatically generated">
            <a:extLst>
              <a:ext uri="{FF2B5EF4-FFF2-40B4-BE49-F238E27FC236}">
                <a16:creationId xmlns:a16="http://schemas.microsoft.com/office/drawing/2014/main" id="{7535C416-7AE4-574A-BC82-8E14C952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409"/>
            <a:ext cx="12192000" cy="48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CD6-D1CC-A546-A714-29FD2AF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34930"/>
            <a:ext cx="8377238" cy="1325563"/>
          </a:xfrm>
        </p:spPr>
        <p:txBody>
          <a:bodyPr/>
          <a:lstStyle/>
          <a:p>
            <a:r>
              <a:rPr lang="en-FI" dirty="0"/>
              <a:t>Example plan view</a:t>
            </a:r>
          </a:p>
        </p:txBody>
      </p:sp>
      <p:pic>
        <p:nvPicPr>
          <p:cNvPr id="8" name="Picture 7" descr="A picture containing map, hanger, linedrawing, line&#10;&#10;Description automatically generated">
            <a:extLst>
              <a:ext uri="{FF2B5EF4-FFF2-40B4-BE49-F238E27FC236}">
                <a16:creationId xmlns:a16="http://schemas.microsoft.com/office/drawing/2014/main" id="{7535C416-7AE4-574A-BC82-8E14C952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581409"/>
            <a:ext cx="12192000" cy="4866765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13F6335-5A4A-6144-859C-CB2AB3951D1D}"/>
              </a:ext>
            </a:extLst>
          </p:cNvPr>
          <p:cNvSpPr/>
          <p:nvPr/>
        </p:nvSpPr>
        <p:spPr>
          <a:xfrm>
            <a:off x="5472113" y="6448174"/>
            <a:ext cx="914400" cy="144327"/>
          </a:xfrm>
          <a:custGeom>
            <a:avLst/>
            <a:gdLst>
              <a:gd name="connsiteX0" fmla="*/ 0 w 914400"/>
              <a:gd name="connsiteY0" fmla="*/ 144327 h 144327"/>
              <a:gd name="connsiteX1" fmla="*/ 200025 w 914400"/>
              <a:gd name="connsiteY1" fmla="*/ 130039 h 144327"/>
              <a:gd name="connsiteX2" fmla="*/ 257175 w 914400"/>
              <a:gd name="connsiteY2" fmla="*/ 115752 h 144327"/>
              <a:gd name="connsiteX3" fmla="*/ 357187 w 914400"/>
              <a:gd name="connsiteY3" fmla="*/ 101464 h 144327"/>
              <a:gd name="connsiteX4" fmla="*/ 471487 w 914400"/>
              <a:gd name="connsiteY4" fmla="*/ 72889 h 144327"/>
              <a:gd name="connsiteX5" fmla="*/ 514350 w 914400"/>
              <a:gd name="connsiteY5" fmla="*/ 58602 h 144327"/>
              <a:gd name="connsiteX6" fmla="*/ 642937 w 914400"/>
              <a:gd name="connsiteY6" fmla="*/ 30027 h 144327"/>
              <a:gd name="connsiteX7" fmla="*/ 757237 w 914400"/>
              <a:gd name="connsiteY7" fmla="*/ 1452 h 144327"/>
              <a:gd name="connsiteX8" fmla="*/ 914400 w 914400"/>
              <a:gd name="connsiteY8" fmla="*/ 1452 h 14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" h="144327">
                <a:moveTo>
                  <a:pt x="0" y="144327"/>
                </a:moveTo>
                <a:cubicBezTo>
                  <a:pt x="66675" y="139564"/>
                  <a:pt x="133589" y="137421"/>
                  <a:pt x="200025" y="130039"/>
                </a:cubicBezTo>
                <a:cubicBezTo>
                  <a:pt x="219541" y="127871"/>
                  <a:pt x="237855" y="119265"/>
                  <a:pt x="257175" y="115752"/>
                </a:cubicBezTo>
                <a:cubicBezTo>
                  <a:pt x="290308" y="109728"/>
                  <a:pt x="324165" y="108068"/>
                  <a:pt x="357187" y="101464"/>
                </a:cubicBezTo>
                <a:cubicBezTo>
                  <a:pt x="395697" y="93762"/>
                  <a:pt x="434230" y="85308"/>
                  <a:pt x="471487" y="72889"/>
                </a:cubicBezTo>
                <a:cubicBezTo>
                  <a:pt x="485775" y="68127"/>
                  <a:pt x="499739" y="62255"/>
                  <a:pt x="514350" y="58602"/>
                </a:cubicBezTo>
                <a:cubicBezTo>
                  <a:pt x="632158" y="29150"/>
                  <a:pt x="540302" y="59351"/>
                  <a:pt x="642937" y="30027"/>
                </a:cubicBezTo>
                <a:cubicBezTo>
                  <a:pt x="689967" y="16590"/>
                  <a:pt x="701460" y="4938"/>
                  <a:pt x="757237" y="1452"/>
                </a:cubicBezTo>
                <a:cubicBezTo>
                  <a:pt x="809523" y="-1816"/>
                  <a:pt x="862012" y="1452"/>
                  <a:pt x="914400" y="1452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highlight>
                <a:srgbClr val="FF0000"/>
              </a:highlight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A49CE0D-825C-E340-95E7-5C05BAB9B288}"/>
              </a:ext>
            </a:extLst>
          </p:cNvPr>
          <p:cNvSpPr/>
          <p:nvPr/>
        </p:nvSpPr>
        <p:spPr>
          <a:xfrm>
            <a:off x="5383014" y="1757364"/>
            <a:ext cx="975132" cy="700087"/>
          </a:xfrm>
          <a:custGeom>
            <a:avLst/>
            <a:gdLst>
              <a:gd name="connsiteX0" fmla="*/ 974927 w 975132"/>
              <a:gd name="connsiteY0" fmla="*/ 271462 h 700087"/>
              <a:gd name="connsiteX1" fmla="*/ 946352 w 975132"/>
              <a:gd name="connsiteY1" fmla="*/ 400050 h 700087"/>
              <a:gd name="connsiteX2" fmla="*/ 917777 w 975132"/>
              <a:gd name="connsiteY2" fmla="*/ 471487 h 700087"/>
              <a:gd name="connsiteX3" fmla="*/ 860627 w 975132"/>
              <a:gd name="connsiteY3" fmla="*/ 557212 h 700087"/>
              <a:gd name="connsiteX4" fmla="*/ 832052 w 975132"/>
              <a:gd name="connsiteY4" fmla="*/ 600075 h 700087"/>
              <a:gd name="connsiteX5" fmla="*/ 746327 w 975132"/>
              <a:gd name="connsiteY5" fmla="*/ 657225 h 700087"/>
              <a:gd name="connsiteX6" fmla="*/ 560590 w 975132"/>
              <a:gd name="connsiteY6" fmla="*/ 700087 h 700087"/>
              <a:gd name="connsiteX7" fmla="*/ 274840 w 975132"/>
              <a:gd name="connsiteY7" fmla="*/ 685800 h 700087"/>
              <a:gd name="connsiteX8" fmla="*/ 231977 w 975132"/>
              <a:gd name="connsiteY8" fmla="*/ 671512 h 700087"/>
              <a:gd name="connsiteX9" fmla="*/ 131965 w 975132"/>
              <a:gd name="connsiteY9" fmla="*/ 600075 h 700087"/>
              <a:gd name="connsiteX10" fmla="*/ 46240 w 975132"/>
              <a:gd name="connsiteY10" fmla="*/ 557212 h 700087"/>
              <a:gd name="connsiteX11" fmla="*/ 17665 w 975132"/>
              <a:gd name="connsiteY11" fmla="*/ 514350 h 700087"/>
              <a:gd name="connsiteX12" fmla="*/ 17665 w 975132"/>
              <a:gd name="connsiteY12" fmla="*/ 314325 h 700087"/>
              <a:gd name="connsiteX13" fmla="*/ 46240 w 975132"/>
              <a:gd name="connsiteY13" fmla="*/ 271462 h 700087"/>
              <a:gd name="connsiteX14" fmla="*/ 89102 w 975132"/>
              <a:gd name="connsiteY14" fmla="*/ 185737 h 700087"/>
              <a:gd name="connsiteX15" fmla="*/ 131965 w 975132"/>
              <a:gd name="connsiteY15" fmla="*/ 142875 h 700087"/>
              <a:gd name="connsiteX16" fmla="*/ 246265 w 975132"/>
              <a:gd name="connsiteY16" fmla="*/ 42862 h 700087"/>
              <a:gd name="connsiteX17" fmla="*/ 331990 w 975132"/>
              <a:gd name="connsiteY17" fmla="*/ 14287 h 700087"/>
              <a:gd name="connsiteX18" fmla="*/ 374852 w 975132"/>
              <a:gd name="connsiteY18" fmla="*/ 0 h 700087"/>
              <a:gd name="connsiteX19" fmla="*/ 660602 w 975132"/>
              <a:gd name="connsiteY19" fmla="*/ 14287 h 700087"/>
              <a:gd name="connsiteX20" fmla="*/ 746327 w 975132"/>
              <a:gd name="connsiteY20" fmla="*/ 42862 h 700087"/>
              <a:gd name="connsiteX21" fmla="*/ 789190 w 975132"/>
              <a:gd name="connsiteY21" fmla="*/ 71437 h 700087"/>
              <a:gd name="connsiteX22" fmla="*/ 846340 w 975132"/>
              <a:gd name="connsiteY22" fmla="*/ 142875 h 700087"/>
              <a:gd name="connsiteX23" fmla="*/ 874915 w 975132"/>
              <a:gd name="connsiteY23" fmla="*/ 185737 h 700087"/>
              <a:gd name="connsiteX24" fmla="*/ 917777 w 975132"/>
              <a:gd name="connsiteY24" fmla="*/ 228600 h 700087"/>
              <a:gd name="connsiteX25" fmla="*/ 932065 w 975132"/>
              <a:gd name="connsiteY25" fmla="*/ 271462 h 700087"/>
              <a:gd name="connsiteX26" fmla="*/ 974927 w 975132"/>
              <a:gd name="connsiteY26" fmla="*/ 271462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75132" h="700087">
                <a:moveTo>
                  <a:pt x="974927" y="271462"/>
                </a:moveTo>
                <a:cubicBezTo>
                  <a:pt x="977308" y="292893"/>
                  <a:pt x="958415" y="357831"/>
                  <a:pt x="946352" y="400050"/>
                </a:cubicBezTo>
                <a:cubicBezTo>
                  <a:pt x="939306" y="424710"/>
                  <a:pt x="930058" y="448972"/>
                  <a:pt x="917777" y="471487"/>
                </a:cubicBezTo>
                <a:cubicBezTo>
                  <a:pt x="901332" y="501636"/>
                  <a:pt x="879677" y="528637"/>
                  <a:pt x="860627" y="557212"/>
                </a:cubicBezTo>
                <a:cubicBezTo>
                  <a:pt x="851102" y="571500"/>
                  <a:pt x="846340" y="590550"/>
                  <a:pt x="832052" y="600075"/>
                </a:cubicBezTo>
                <a:cubicBezTo>
                  <a:pt x="803477" y="619125"/>
                  <a:pt x="778908" y="646365"/>
                  <a:pt x="746327" y="657225"/>
                </a:cubicBezTo>
                <a:cubicBezTo>
                  <a:pt x="628654" y="696449"/>
                  <a:pt x="690420" y="681540"/>
                  <a:pt x="560590" y="700087"/>
                </a:cubicBezTo>
                <a:cubicBezTo>
                  <a:pt x="465340" y="695325"/>
                  <a:pt x="369850" y="694062"/>
                  <a:pt x="274840" y="685800"/>
                </a:cubicBezTo>
                <a:cubicBezTo>
                  <a:pt x="259836" y="684495"/>
                  <a:pt x="245448" y="678247"/>
                  <a:pt x="231977" y="671512"/>
                </a:cubicBezTo>
                <a:cubicBezTo>
                  <a:pt x="187759" y="649403"/>
                  <a:pt x="177257" y="625956"/>
                  <a:pt x="131965" y="600075"/>
                </a:cubicBezTo>
                <a:cubicBezTo>
                  <a:pt x="-75048" y="481783"/>
                  <a:pt x="270215" y="706531"/>
                  <a:pt x="46240" y="557212"/>
                </a:cubicBezTo>
                <a:cubicBezTo>
                  <a:pt x="36715" y="542925"/>
                  <a:pt x="25344" y="529708"/>
                  <a:pt x="17665" y="514350"/>
                </a:cubicBezTo>
                <a:cubicBezTo>
                  <a:pt x="-13639" y="451742"/>
                  <a:pt x="3346" y="381148"/>
                  <a:pt x="17665" y="314325"/>
                </a:cubicBezTo>
                <a:cubicBezTo>
                  <a:pt x="21263" y="297535"/>
                  <a:pt x="36715" y="285750"/>
                  <a:pt x="46240" y="271462"/>
                </a:cubicBezTo>
                <a:cubicBezTo>
                  <a:pt x="60559" y="228505"/>
                  <a:pt x="58328" y="222665"/>
                  <a:pt x="89102" y="185737"/>
                </a:cubicBezTo>
                <a:cubicBezTo>
                  <a:pt x="102037" y="170215"/>
                  <a:pt x="119030" y="158397"/>
                  <a:pt x="131965" y="142875"/>
                </a:cubicBezTo>
                <a:cubicBezTo>
                  <a:pt x="176843" y="89021"/>
                  <a:pt x="151745" y="74369"/>
                  <a:pt x="246265" y="42862"/>
                </a:cubicBezTo>
                <a:lnTo>
                  <a:pt x="331990" y="14287"/>
                </a:lnTo>
                <a:lnTo>
                  <a:pt x="374852" y="0"/>
                </a:lnTo>
                <a:cubicBezTo>
                  <a:pt x="470102" y="4762"/>
                  <a:pt x="565862" y="3356"/>
                  <a:pt x="660602" y="14287"/>
                </a:cubicBezTo>
                <a:cubicBezTo>
                  <a:pt x="690524" y="17740"/>
                  <a:pt x="746327" y="42862"/>
                  <a:pt x="746327" y="42862"/>
                </a:cubicBezTo>
                <a:cubicBezTo>
                  <a:pt x="760615" y="52387"/>
                  <a:pt x="778463" y="58028"/>
                  <a:pt x="789190" y="71437"/>
                </a:cubicBezTo>
                <a:cubicBezTo>
                  <a:pt x="868060" y="170026"/>
                  <a:pt x="723501" y="60983"/>
                  <a:pt x="846340" y="142875"/>
                </a:cubicBezTo>
                <a:cubicBezTo>
                  <a:pt x="855865" y="157162"/>
                  <a:pt x="863922" y="172546"/>
                  <a:pt x="874915" y="185737"/>
                </a:cubicBezTo>
                <a:cubicBezTo>
                  <a:pt x="887850" y="201259"/>
                  <a:pt x="906569" y="211788"/>
                  <a:pt x="917777" y="228600"/>
                </a:cubicBezTo>
                <a:cubicBezTo>
                  <a:pt x="926131" y="241131"/>
                  <a:pt x="926472" y="257479"/>
                  <a:pt x="932065" y="271462"/>
                </a:cubicBezTo>
                <a:cubicBezTo>
                  <a:pt x="936020" y="281350"/>
                  <a:pt x="972546" y="250031"/>
                  <a:pt x="974927" y="271462"/>
                </a:cubicBez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C25E189-6AE4-1E41-BFA5-6E504F5BBBBE}"/>
              </a:ext>
            </a:extLst>
          </p:cNvPr>
          <p:cNvSpPr/>
          <p:nvPr/>
        </p:nvSpPr>
        <p:spPr>
          <a:xfrm rot="20023943">
            <a:off x="200025" y="3104558"/>
            <a:ext cx="814387" cy="2100263"/>
          </a:xfrm>
          <a:custGeom>
            <a:avLst/>
            <a:gdLst>
              <a:gd name="connsiteX0" fmla="*/ 974927 w 975132"/>
              <a:gd name="connsiteY0" fmla="*/ 271462 h 700087"/>
              <a:gd name="connsiteX1" fmla="*/ 946352 w 975132"/>
              <a:gd name="connsiteY1" fmla="*/ 400050 h 700087"/>
              <a:gd name="connsiteX2" fmla="*/ 917777 w 975132"/>
              <a:gd name="connsiteY2" fmla="*/ 471487 h 700087"/>
              <a:gd name="connsiteX3" fmla="*/ 860627 w 975132"/>
              <a:gd name="connsiteY3" fmla="*/ 557212 h 700087"/>
              <a:gd name="connsiteX4" fmla="*/ 832052 w 975132"/>
              <a:gd name="connsiteY4" fmla="*/ 600075 h 700087"/>
              <a:gd name="connsiteX5" fmla="*/ 746327 w 975132"/>
              <a:gd name="connsiteY5" fmla="*/ 657225 h 700087"/>
              <a:gd name="connsiteX6" fmla="*/ 560590 w 975132"/>
              <a:gd name="connsiteY6" fmla="*/ 700087 h 700087"/>
              <a:gd name="connsiteX7" fmla="*/ 274840 w 975132"/>
              <a:gd name="connsiteY7" fmla="*/ 685800 h 700087"/>
              <a:gd name="connsiteX8" fmla="*/ 231977 w 975132"/>
              <a:gd name="connsiteY8" fmla="*/ 671512 h 700087"/>
              <a:gd name="connsiteX9" fmla="*/ 131965 w 975132"/>
              <a:gd name="connsiteY9" fmla="*/ 600075 h 700087"/>
              <a:gd name="connsiteX10" fmla="*/ 46240 w 975132"/>
              <a:gd name="connsiteY10" fmla="*/ 557212 h 700087"/>
              <a:gd name="connsiteX11" fmla="*/ 17665 w 975132"/>
              <a:gd name="connsiteY11" fmla="*/ 514350 h 700087"/>
              <a:gd name="connsiteX12" fmla="*/ 17665 w 975132"/>
              <a:gd name="connsiteY12" fmla="*/ 314325 h 700087"/>
              <a:gd name="connsiteX13" fmla="*/ 46240 w 975132"/>
              <a:gd name="connsiteY13" fmla="*/ 271462 h 700087"/>
              <a:gd name="connsiteX14" fmla="*/ 89102 w 975132"/>
              <a:gd name="connsiteY14" fmla="*/ 185737 h 700087"/>
              <a:gd name="connsiteX15" fmla="*/ 131965 w 975132"/>
              <a:gd name="connsiteY15" fmla="*/ 142875 h 700087"/>
              <a:gd name="connsiteX16" fmla="*/ 246265 w 975132"/>
              <a:gd name="connsiteY16" fmla="*/ 42862 h 700087"/>
              <a:gd name="connsiteX17" fmla="*/ 331990 w 975132"/>
              <a:gd name="connsiteY17" fmla="*/ 14287 h 700087"/>
              <a:gd name="connsiteX18" fmla="*/ 374852 w 975132"/>
              <a:gd name="connsiteY18" fmla="*/ 0 h 700087"/>
              <a:gd name="connsiteX19" fmla="*/ 660602 w 975132"/>
              <a:gd name="connsiteY19" fmla="*/ 14287 h 700087"/>
              <a:gd name="connsiteX20" fmla="*/ 746327 w 975132"/>
              <a:gd name="connsiteY20" fmla="*/ 42862 h 700087"/>
              <a:gd name="connsiteX21" fmla="*/ 789190 w 975132"/>
              <a:gd name="connsiteY21" fmla="*/ 71437 h 700087"/>
              <a:gd name="connsiteX22" fmla="*/ 846340 w 975132"/>
              <a:gd name="connsiteY22" fmla="*/ 142875 h 700087"/>
              <a:gd name="connsiteX23" fmla="*/ 874915 w 975132"/>
              <a:gd name="connsiteY23" fmla="*/ 185737 h 700087"/>
              <a:gd name="connsiteX24" fmla="*/ 917777 w 975132"/>
              <a:gd name="connsiteY24" fmla="*/ 228600 h 700087"/>
              <a:gd name="connsiteX25" fmla="*/ 932065 w 975132"/>
              <a:gd name="connsiteY25" fmla="*/ 271462 h 700087"/>
              <a:gd name="connsiteX26" fmla="*/ 974927 w 975132"/>
              <a:gd name="connsiteY26" fmla="*/ 271462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75132" h="700087">
                <a:moveTo>
                  <a:pt x="974927" y="271462"/>
                </a:moveTo>
                <a:cubicBezTo>
                  <a:pt x="977308" y="292893"/>
                  <a:pt x="958415" y="357831"/>
                  <a:pt x="946352" y="400050"/>
                </a:cubicBezTo>
                <a:cubicBezTo>
                  <a:pt x="939306" y="424710"/>
                  <a:pt x="930058" y="448972"/>
                  <a:pt x="917777" y="471487"/>
                </a:cubicBezTo>
                <a:cubicBezTo>
                  <a:pt x="901332" y="501636"/>
                  <a:pt x="879677" y="528637"/>
                  <a:pt x="860627" y="557212"/>
                </a:cubicBezTo>
                <a:cubicBezTo>
                  <a:pt x="851102" y="571500"/>
                  <a:pt x="846340" y="590550"/>
                  <a:pt x="832052" y="600075"/>
                </a:cubicBezTo>
                <a:cubicBezTo>
                  <a:pt x="803477" y="619125"/>
                  <a:pt x="778908" y="646365"/>
                  <a:pt x="746327" y="657225"/>
                </a:cubicBezTo>
                <a:cubicBezTo>
                  <a:pt x="628654" y="696449"/>
                  <a:pt x="690420" y="681540"/>
                  <a:pt x="560590" y="700087"/>
                </a:cubicBezTo>
                <a:cubicBezTo>
                  <a:pt x="465340" y="695325"/>
                  <a:pt x="369850" y="694062"/>
                  <a:pt x="274840" y="685800"/>
                </a:cubicBezTo>
                <a:cubicBezTo>
                  <a:pt x="259836" y="684495"/>
                  <a:pt x="245448" y="678247"/>
                  <a:pt x="231977" y="671512"/>
                </a:cubicBezTo>
                <a:cubicBezTo>
                  <a:pt x="187759" y="649403"/>
                  <a:pt x="177257" y="625956"/>
                  <a:pt x="131965" y="600075"/>
                </a:cubicBezTo>
                <a:cubicBezTo>
                  <a:pt x="-75048" y="481783"/>
                  <a:pt x="270215" y="706531"/>
                  <a:pt x="46240" y="557212"/>
                </a:cubicBezTo>
                <a:cubicBezTo>
                  <a:pt x="36715" y="542925"/>
                  <a:pt x="25344" y="529708"/>
                  <a:pt x="17665" y="514350"/>
                </a:cubicBezTo>
                <a:cubicBezTo>
                  <a:pt x="-13639" y="451742"/>
                  <a:pt x="3346" y="381148"/>
                  <a:pt x="17665" y="314325"/>
                </a:cubicBezTo>
                <a:cubicBezTo>
                  <a:pt x="21263" y="297535"/>
                  <a:pt x="36715" y="285750"/>
                  <a:pt x="46240" y="271462"/>
                </a:cubicBezTo>
                <a:cubicBezTo>
                  <a:pt x="60559" y="228505"/>
                  <a:pt x="58328" y="222665"/>
                  <a:pt x="89102" y="185737"/>
                </a:cubicBezTo>
                <a:cubicBezTo>
                  <a:pt x="102037" y="170215"/>
                  <a:pt x="119030" y="158397"/>
                  <a:pt x="131965" y="142875"/>
                </a:cubicBezTo>
                <a:cubicBezTo>
                  <a:pt x="176843" y="89021"/>
                  <a:pt x="151745" y="74369"/>
                  <a:pt x="246265" y="42862"/>
                </a:cubicBezTo>
                <a:lnTo>
                  <a:pt x="331990" y="14287"/>
                </a:lnTo>
                <a:lnTo>
                  <a:pt x="374852" y="0"/>
                </a:lnTo>
                <a:cubicBezTo>
                  <a:pt x="470102" y="4762"/>
                  <a:pt x="565862" y="3356"/>
                  <a:pt x="660602" y="14287"/>
                </a:cubicBezTo>
                <a:cubicBezTo>
                  <a:pt x="690524" y="17740"/>
                  <a:pt x="746327" y="42862"/>
                  <a:pt x="746327" y="42862"/>
                </a:cubicBezTo>
                <a:cubicBezTo>
                  <a:pt x="760615" y="52387"/>
                  <a:pt x="778463" y="58028"/>
                  <a:pt x="789190" y="71437"/>
                </a:cubicBezTo>
                <a:cubicBezTo>
                  <a:pt x="868060" y="170026"/>
                  <a:pt x="723501" y="60983"/>
                  <a:pt x="846340" y="142875"/>
                </a:cubicBezTo>
                <a:cubicBezTo>
                  <a:pt x="855865" y="157162"/>
                  <a:pt x="863922" y="172546"/>
                  <a:pt x="874915" y="185737"/>
                </a:cubicBezTo>
                <a:cubicBezTo>
                  <a:pt x="887850" y="201259"/>
                  <a:pt x="906569" y="211788"/>
                  <a:pt x="917777" y="228600"/>
                </a:cubicBezTo>
                <a:cubicBezTo>
                  <a:pt x="926131" y="241131"/>
                  <a:pt x="926472" y="257479"/>
                  <a:pt x="932065" y="271462"/>
                </a:cubicBezTo>
                <a:cubicBezTo>
                  <a:pt x="936020" y="281350"/>
                  <a:pt x="972546" y="250031"/>
                  <a:pt x="974927" y="271462"/>
                </a:cubicBez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0992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CD6-D1CC-A546-A714-29FD2AF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34930"/>
            <a:ext cx="8377238" cy="1325563"/>
          </a:xfrm>
        </p:spPr>
        <p:txBody>
          <a:bodyPr/>
          <a:lstStyle/>
          <a:p>
            <a:r>
              <a:rPr lang="en-FI" dirty="0"/>
              <a:t>Example cross section view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D2ABF48-FF13-DF42-A566-A38436929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3" y="1720849"/>
            <a:ext cx="6118225" cy="4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CD6-D1CC-A546-A714-29FD2AF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34930"/>
            <a:ext cx="8377238" cy="1325563"/>
          </a:xfrm>
        </p:spPr>
        <p:txBody>
          <a:bodyPr/>
          <a:lstStyle/>
          <a:p>
            <a:r>
              <a:rPr lang="en-FI" dirty="0"/>
              <a:t>Longitudinal cross-section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708DC4-3101-CA46-B950-4E1C2601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81200"/>
            <a:ext cx="12039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4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CD6-D1CC-A546-A714-29FD2AF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34930"/>
            <a:ext cx="8377238" cy="1325563"/>
          </a:xfrm>
        </p:spPr>
        <p:txBody>
          <a:bodyPr/>
          <a:lstStyle/>
          <a:p>
            <a:r>
              <a:rPr lang="en-FI" dirty="0"/>
              <a:t>Machine-learning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12BD15-5544-6E43-A63E-A2EE5F9164A1}"/>
              </a:ext>
            </a:extLst>
          </p:cNvPr>
          <p:cNvGrpSpPr/>
          <p:nvPr/>
        </p:nvGrpSpPr>
        <p:grpSpPr>
          <a:xfrm>
            <a:off x="-226908" y="1788308"/>
            <a:ext cx="12599515" cy="5035512"/>
            <a:chOff x="-226908" y="1545239"/>
            <a:chExt cx="12599515" cy="5035512"/>
          </a:xfrm>
        </p:grpSpPr>
        <p:pic>
          <p:nvPicPr>
            <p:cNvPr id="5" name="Picture 4" descr="A black and white image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96EEC46B-2157-1A44-942A-8EB597CFA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6908" y="2672330"/>
              <a:ext cx="12599515" cy="390842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541812-E7CF-B943-BF50-E434133AD0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0350" y="2180202"/>
              <a:ext cx="3500439" cy="22431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EAF4728-7A2C-AD4E-AB0F-83A8439FA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7814" y="2234175"/>
              <a:ext cx="1016789" cy="24923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0CAAB9-4D5B-FA4C-9BEE-FEC8BECAB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0788" y="2332602"/>
              <a:ext cx="152402" cy="283211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33633DF0-E763-A443-9465-8225F37FEC2A}"/>
                </a:ext>
              </a:extLst>
            </p:cNvPr>
            <p:cNvSpPr txBox="1">
              <a:spLocks/>
            </p:cNvSpPr>
            <p:nvPr/>
          </p:nvSpPr>
          <p:spPr>
            <a:xfrm>
              <a:off x="8630654" y="1545239"/>
              <a:ext cx="3625460" cy="1860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i-FI" sz="2400" dirty="0" err="1"/>
                <a:t>Could</a:t>
              </a:r>
              <a:r>
                <a:rPr lang="fi-FI" sz="2400" dirty="0"/>
                <a:t> </a:t>
              </a:r>
              <a:r>
                <a:rPr lang="fi-FI" sz="2400" dirty="0" err="1"/>
                <a:t>perhaps</a:t>
              </a:r>
              <a:r>
                <a:rPr lang="fi-FI" sz="2400" dirty="0"/>
                <a:t> </a:t>
              </a:r>
              <a:r>
                <a:rPr lang="fi-FI" sz="2400" dirty="0" err="1"/>
                <a:t>be</a:t>
              </a:r>
              <a:r>
                <a:rPr lang="fi-FI" sz="2400" dirty="0"/>
                <a:t> </a:t>
              </a:r>
              <a:r>
                <a:rPr lang="fi-FI" sz="2400" dirty="0" err="1"/>
                <a:t>recognised</a:t>
              </a:r>
              <a:r>
                <a:rPr lang="fi-FI" sz="2400" dirty="0"/>
                <a:t> as </a:t>
              </a:r>
              <a:r>
                <a:rPr lang="fi-FI" sz="2400" dirty="0" err="1"/>
                <a:t>rocks</a:t>
              </a:r>
              <a:r>
                <a:rPr lang="fi-FI" sz="2400" dirty="0"/>
                <a:t>?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25FA-DB11-624B-91BB-F15E02F3D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205645"/>
            <a:ext cx="8791575" cy="4351338"/>
          </a:xfrm>
        </p:spPr>
        <p:txBody>
          <a:bodyPr>
            <a:normAutofit/>
          </a:bodyPr>
          <a:lstStyle/>
          <a:p>
            <a:r>
              <a:rPr lang="fi-FI" sz="2400" dirty="0" err="1"/>
              <a:t>Work</a:t>
            </a:r>
            <a:r>
              <a:rPr lang="fi-FI" sz="2400" dirty="0"/>
              <a:t> in </a:t>
            </a:r>
            <a:r>
              <a:rPr lang="fi-FI" sz="2400" dirty="0" err="1"/>
              <a:t>progress</a:t>
            </a:r>
            <a:endParaRPr lang="fi-FI" sz="2400" dirty="0"/>
          </a:p>
          <a:p>
            <a:r>
              <a:rPr lang="fi-FI" sz="2400" dirty="0" err="1"/>
              <a:t>Feeding</a:t>
            </a:r>
            <a:r>
              <a:rPr lang="fi-FI" sz="2400" dirty="0"/>
              <a:t> 2D </a:t>
            </a:r>
            <a:r>
              <a:rPr lang="fi-FI" sz="2400" dirty="0" err="1"/>
              <a:t>images</a:t>
            </a:r>
            <a:r>
              <a:rPr lang="fi-FI" sz="2400" dirty="0"/>
              <a:t> (</a:t>
            </a:r>
            <a:r>
              <a:rPr lang="fi-FI" sz="2400" dirty="0" err="1"/>
              <a:t>e.g</a:t>
            </a:r>
            <a:r>
              <a:rPr lang="fi-FI" sz="2400" dirty="0"/>
              <a:t>., </a:t>
            </a:r>
            <a:r>
              <a:rPr lang="fi-FI" sz="2400" dirty="0" err="1"/>
              <a:t>depthmaps</a:t>
            </a:r>
            <a:r>
              <a:rPr lang="fi-FI" sz="2400" dirty="0"/>
              <a:t> as </a:t>
            </a:r>
            <a:r>
              <a:rPr lang="fi-FI" sz="2400" dirty="0" err="1"/>
              <a:t>here</a:t>
            </a:r>
            <a:r>
              <a:rPr lang="fi-FI" sz="2400" dirty="0"/>
              <a:t>)</a:t>
            </a:r>
          </a:p>
          <a:p>
            <a:r>
              <a:rPr lang="fi-FI" sz="2400" dirty="0" err="1"/>
              <a:t>Or</a:t>
            </a:r>
            <a:r>
              <a:rPr lang="fi-FI" sz="2400" dirty="0"/>
              <a:t> </a:t>
            </a:r>
            <a:r>
              <a:rPr lang="fi-FI" sz="2400" dirty="0" err="1"/>
              <a:t>feeding</a:t>
            </a:r>
            <a:r>
              <a:rPr lang="fi-FI" sz="2400" dirty="0"/>
              <a:t> 3D </a:t>
            </a:r>
            <a:r>
              <a:rPr lang="fi-FI" sz="2400" dirty="0" err="1"/>
              <a:t>models</a:t>
            </a:r>
            <a:r>
              <a:rPr lang="fi-FI" sz="2400" dirty="0"/>
              <a:t> (</a:t>
            </a:r>
            <a:r>
              <a:rPr lang="fi-FI" sz="2400" dirty="0" err="1"/>
              <a:t>expensive</a:t>
            </a:r>
            <a:r>
              <a:rPr lang="fi-FI" sz="2400" dirty="0"/>
              <a:t> and </a:t>
            </a:r>
            <a:r>
              <a:rPr lang="fi-FI" sz="2400" dirty="0" err="1"/>
              <a:t>hard</a:t>
            </a:r>
            <a:r>
              <a:rPr lang="fi-FI" sz="2400" dirty="0"/>
              <a:t>)</a:t>
            </a:r>
          </a:p>
          <a:p>
            <a:r>
              <a:rPr lang="fi-FI" sz="2400" dirty="0" err="1"/>
              <a:t>Likely</a:t>
            </a:r>
            <a:r>
              <a:rPr lang="fi-FI" sz="2400" dirty="0"/>
              <a:t> </a:t>
            </a:r>
            <a:r>
              <a:rPr lang="fi-FI" sz="2400" dirty="0" err="1"/>
              <a:t>only</a:t>
            </a:r>
            <a:r>
              <a:rPr lang="fi-FI" sz="2400" dirty="0"/>
              <a:t> </a:t>
            </a:r>
            <a:r>
              <a:rPr lang="fi-FI" sz="2400" dirty="0" err="1"/>
              <a:t>bigger</a:t>
            </a:r>
            <a:r>
              <a:rPr lang="fi-FI" sz="2400" dirty="0"/>
              <a:t> </a:t>
            </a:r>
            <a:r>
              <a:rPr lang="fi-FI" sz="2400" dirty="0" err="1"/>
              <a:t>features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recognised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335490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367B4-D23A-4343-A2BD-6C7C0328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52F3-61D0-A049-9147-5B24CEA88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Introduction of consumer devices that – in principle – make 3D modelling possible</a:t>
            </a:r>
          </a:p>
          <a:p>
            <a:r>
              <a:rPr lang="en-FI" dirty="0"/>
              <a:t>Could I use this technology to more easily explore                               and document caves?</a:t>
            </a:r>
          </a:p>
          <a:p>
            <a:pPr lvl="1"/>
            <a:r>
              <a:rPr lang="en-FI" dirty="0"/>
              <a:t>Example: my Finnish cave map count: 100+ (maybe 5%)</a:t>
            </a:r>
          </a:p>
          <a:p>
            <a:r>
              <a:rPr lang="en-FI" dirty="0"/>
              <a:t>In practice there’s a lot of obstacles: technique,                             lightning, applications, software, scaling, limits of                       accuracy</a:t>
            </a:r>
          </a:p>
          <a:p>
            <a:r>
              <a:rPr lang="en-FI" dirty="0"/>
              <a:t>A lot of interesting problems for researchers </a:t>
            </a:r>
            <a:r>
              <a:rPr lang="en-FI" dirty="0">
                <a:sym typeface="Wingdings" pitchFamily="2" charset="2"/>
              </a:rPr>
              <a:t> </a:t>
            </a:r>
            <a:endParaRPr lang="en-FI" dirty="0"/>
          </a:p>
        </p:txBody>
      </p:sp>
      <p:pic>
        <p:nvPicPr>
          <p:cNvPr id="5" name="Picture 4" descr="A close-up of a cell phone&#10;&#10;Description automatically generated with low confidence">
            <a:extLst>
              <a:ext uri="{FF2B5EF4-FFF2-40B4-BE49-F238E27FC236}">
                <a16:creationId xmlns:a16="http://schemas.microsoft.com/office/drawing/2014/main" id="{EE78DB03-D91F-FB43-99FE-3684C35C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954" y="2271713"/>
            <a:ext cx="3391046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CD6-D1CC-A546-A714-29FD2AF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93675"/>
            <a:ext cx="8377238" cy="1325563"/>
          </a:xfrm>
        </p:spPr>
        <p:txBody>
          <a:bodyPr/>
          <a:lstStyle/>
          <a:p>
            <a:r>
              <a:rPr lang="en-FI" dirty="0"/>
              <a:t>The Model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25FA-DB11-624B-91BB-F15E02F3D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654175"/>
            <a:ext cx="8377238" cy="4351338"/>
          </a:xfrm>
        </p:spPr>
        <p:txBody>
          <a:bodyPr/>
          <a:lstStyle/>
          <a:p>
            <a:r>
              <a:rPr lang="fi-FI" dirty="0"/>
              <a:t>I </a:t>
            </a:r>
            <a:r>
              <a:rPr lang="fi-FI" dirty="0" err="1"/>
              <a:t>thought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we’d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there’s</a:t>
            </a:r>
            <a:r>
              <a:rPr lang="fi-FI" dirty="0"/>
              <a:t> a </a:t>
            </a:r>
            <a:r>
              <a:rPr lang="fi-FI" dirty="0" err="1"/>
              <a:t>model</a:t>
            </a:r>
            <a:endParaRPr lang="fi-FI" dirty="0"/>
          </a:p>
          <a:p>
            <a:r>
              <a:rPr lang="fi-FI" dirty="0" err="1"/>
              <a:t>Gives</a:t>
            </a:r>
            <a:r>
              <a:rPr lang="fi-FI" dirty="0"/>
              <a:t> an </a:t>
            </a:r>
            <a:r>
              <a:rPr lang="fi-FI" dirty="0" err="1"/>
              <a:t>overview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cave</a:t>
            </a:r>
            <a:endParaRPr lang="fi-FI" dirty="0"/>
          </a:p>
          <a:p>
            <a:r>
              <a:rPr lang="fi-FI" dirty="0"/>
              <a:t>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for </a:t>
            </a:r>
            <a:r>
              <a:rPr lang="fi-FI" dirty="0" err="1"/>
              <a:t>navigation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cave</a:t>
            </a:r>
            <a:endParaRPr lang="fi-FI" dirty="0"/>
          </a:p>
          <a:p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 </a:t>
            </a:r>
            <a:r>
              <a:rPr lang="fi-FI" dirty="0" err="1"/>
              <a:t>needed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6163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ree branch&#10;&#10;Description automatically generated with medium confidence">
            <a:extLst>
              <a:ext uri="{FF2B5EF4-FFF2-40B4-BE49-F238E27FC236}">
                <a16:creationId xmlns:a16="http://schemas.microsoft.com/office/drawing/2014/main" id="{8F296808-A3BD-224B-874E-BF6526AF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82C4-E15D-BB42-BDA0-975FADC5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6"/>
            <a:ext cx="5608899" cy="1104863"/>
          </a:xfrm>
        </p:spPr>
        <p:txBody>
          <a:bodyPr>
            <a:normAutofit fontScale="90000"/>
          </a:bodyPr>
          <a:lstStyle/>
          <a:p>
            <a:r>
              <a:rPr lang="en-FI" dirty="0"/>
              <a:t>The dream is that models are everything</a:t>
            </a:r>
          </a:p>
        </p:txBody>
      </p:sp>
    </p:spTree>
    <p:extLst>
      <p:ext uri="{BB962C8B-B14F-4D97-AF65-F5344CB8AC3E}">
        <p14:creationId xmlns:p14="http://schemas.microsoft.com/office/powerpoint/2010/main" val="167722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unk, stone&#10;&#10;Description automatically generated">
            <a:extLst>
              <a:ext uri="{FF2B5EF4-FFF2-40B4-BE49-F238E27FC236}">
                <a16:creationId xmlns:a16="http://schemas.microsoft.com/office/drawing/2014/main" id="{37199B4D-FB3F-8A4E-B9F2-C258EDE5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82C4-E15D-BB42-BDA0-975FADC5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6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en-FI" dirty="0">
                <a:solidFill>
                  <a:schemeClr val="bg1"/>
                </a:solidFill>
              </a:rPr>
              <a:t>Nice straight tunnels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83A0FC-9A02-A544-B330-CE1B942B225E}"/>
              </a:ext>
            </a:extLst>
          </p:cNvPr>
          <p:cNvSpPr txBox="1">
            <a:spLocks/>
          </p:cNvSpPr>
          <p:nvPr/>
        </p:nvSpPr>
        <p:spPr>
          <a:xfrm>
            <a:off x="838200" y="5841876"/>
            <a:ext cx="10515600" cy="688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bg1"/>
                </a:solidFill>
              </a:rPr>
              <a:t>Lummelunda, Sweden</a:t>
            </a:r>
          </a:p>
        </p:txBody>
      </p:sp>
    </p:spTree>
    <p:extLst>
      <p:ext uri="{BB962C8B-B14F-4D97-AF65-F5344CB8AC3E}">
        <p14:creationId xmlns:p14="http://schemas.microsoft.com/office/powerpoint/2010/main" val="307606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82C4-E15D-BB42-BDA0-975FADC5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6"/>
            <a:ext cx="10515600" cy="688171"/>
          </a:xfrm>
        </p:spPr>
        <p:txBody>
          <a:bodyPr>
            <a:normAutofit fontScale="90000"/>
          </a:bodyPr>
          <a:lstStyle/>
          <a:p>
            <a:pPr algn="ctr"/>
            <a:r>
              <a:rPr lang="en-FI" dirty="0"/>
              <a:t>But: In practice it is often messy</a:t>
            </a:r>
          </a:p>
        </p:txBody>
      </p:sp>
      <p:pic>
        <p:nvPicPr>
          <p:cNvPr id="5" name="Picture 4" descr="A picture containing text, reptile&#10;&#10;Description automatically generated">
            <a:extLst>
              <a:ext uri="{FF2B5EF4-FFF2-40B4-BE49-F238E27FC236}">
                <a16:creationId xmlns:a16="http://schemas.microsoft.com/office/drawing/2014/main" id="{15F445C7-E510-F243-A1CB-30CB12CC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108"/>
            <a:ext cx="12192000" cy="52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08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87E73307-63E7-D34A-8775-A7423D0D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82C4-E15D-BB42-BDA0-975FADC5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5" y="234702"/>
            <a:ext cx="7486650" cy="688171"/>
          </a:xfrm>
        </p:spPr>
        <p:txBody>
          <a:bodyPr>
            <a:normAutofit fontScale="90000"/>
          </a:bodyPr>
          <a:lstStyle/>
          <a:p>
            <a:pPr algn="ctr"/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messier</a:t>
            </a:r>
            <a:r>
              <a:rPr lang="fi-FI" dirty="0"/>
              <a:t> – I </a:t>
            </a:r>
            <a:r>
              <a:rPr lang="fi-FI" dirty="0" err="1"/>
              <a:t>don’t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put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pieces</a:t>
            </a:r>
            <a:r>
              <a:rPr lang="fi-FI" dirty="0"/>
              <a:t> </a:t>
            </a:r>
            <a:r>
              <a:rPr lang="fi-FI" dirty="0" err="1"/>
              <a:t>together</a:t>
            </a:r>
            <a:r>
              <a:rPr lang="fi-FI" dirty="0"/>
              <a:t>…</a:t>
            </a:r>
            <a:endParaRPr lang="en-FI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E73EDB-662E-E445-B083-2DE2D0196090}"/>
              </a:ext>
            </a:extLst>
          </p:cNvPr>
          <p:cNvSpPr txBox="1">
            <a:spLocks/>
          </p:cNvSpPr>
          <p:nvPr/>
        </p:nvSpPr>
        <p:spPr>
          <a:xfrm>
            <a:off x="1162050" y="5966753"/>
            <a:ext cx="10515600" cy="688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Kraljičina spilja</a:t>
            </a:r>
            <a:r>
              <a:rPr lang="en-FI"/>
              <a:t> (Queen’s Cave), Croatia</a:t>
            </a:r>
            <a:endParaRPr lang="en-FI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06D495-730B-2F42-966E-B321560BD18A}"/>
              </a:ext>
            </a:extLst>
          </p:cNvPr>
          <p:cNvSpPr txBox="1">
            <a:spLocks/>
          </p:cNvSpPr>
          <p:nvPr/>
        </p:nvSpPr>
        <p:spPr>
          <a:xfrm>
            <a:off x="7829550" y="3973264"/>
            <a:ext cx="4362450" cy="10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/>
              <a:t>(Where are the stalactites here, by the way?)</a:t>
            </a:r>
          </a:p>
        </p:txBody>
      </p:sp>
    </p:spTree>
    <p:extLst>
      <p:ext uri="{BB962C8B-B14F-4D97-AF65-F5344CB8AC3E}">
        <p14:creationId xmlns:p14="http://schemas.microsoft.com/office/powerpoint/2010/main" val="4032719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464C3D7-0ECE-764A-B586-34E54659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810"/>
            <a:ext cx="12192000" cy="486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97CD6-D1CC-A546-A714-29FD2AF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93675"/>
            <a:ext cx="8377238" cy="1325563"/>
          </a:xfrm>
        </p:spPr>
        <p:txBody>
          <a:bodyPr/>
          <a:lstStyle/>
          <a:p>
            <a:r>
              <a:rPr lang="en-FI" dirty="0"/>
              <a:t>Going beyond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25FA-DB11-624B-91BB-F15E02F3D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654175"/>
            <a:ext cx="8791575" cy="4351338"/>
          </a:xfrm>
        </p:spPr>
        <p:txBody>
          <a:bodyPr/>
          <a:lstStyle/>
          <a:p>
            <a:r>
              <a:rPr lang="fi-FI" dirty="0" err="1"/>
              <a:t>Models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easy</a:t>
            </a:r>
            <a:r>
              <a:rPr lang="fi-FI" dirty="0"/>
              <a:t> to </a:t>
            </a:r>
            <a:r>
              <a:rPr lang="fi-FI" dirty="0" err="1"/>
              <a:t>deal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in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situations</a:t>
            </a:r>
            <a:endParaRPr lang="fi-FI" dirty="0"/>
          </a:p>
          <a:p>
            <a:pPr lvl="1"/>
            <a:r>
              <a:rPr lang="fi-FI" dirty="0"/>
              <a:t>For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situations</a:t>
            </a:r>
            <a:r>
              <a:rPr lang="fi-FI" dirty="0"/>
              <a:t> </a:t>
            </a:r>
            <a:r>
              <a:rPr lang="fi-FI" dirty="0" err="1"/>
              <a:t>I’d</a:t>
            </a:r>
            <a:r>
              <a:rPr lang="fi-FI" dirty="0"/>
              <a:t> </a:t>
            </a:r>
            <a:r>
              <a:rPr lang="fi-FI" dirty="0" err="1"/>
              <a:t>prefer</a:t>
            </a:r>
            <a:r>
              <a:rPr lang="fi-FI" dirty="0"/>
              <a:t> a </a:t>
            </a:r>
            <a:r>
              <a:rPr lang="fi-FI" dirty="0" err="1"/>
              <a:t>simpler</a:t>
            </a:r>
            <a:r>
              <a:rPr lang="fi-FI" dirty="0"/>
              <a:t> </a:t>
            </a:r>
            <a:r>
              <a:rPr lang="fi-FI" dirty="0" err="1"/>
              <a:t>plan</a:t>
            </a:r>
            <a:r>
              <a:rPr lang="fi-FI" dirty="0"/>
              <a:t> </a:t>
            </a:r>
            <a:r>
              <a:rPr lang="fi-FI" dirty="0" err="1"/>
              <a:t>view</a:t>
            </a:r>
            <a:endParaRPr lang="fi-FI" dirty="0"/>
          </a:p>
          <a:p>
            <a:pPr lvl="1"/>
            <a:r>
              <a:rPr lang="fi-FI" dirty="0"/>
              <a:t>I </a:t>
            </a:r>
            <a:r>
              <a:rPr lang="fi-FI" dirty="0" err="1"/>
              <a:t>thought</a:t>
            </a:r>
            <a:r>
              <a:rPr lang="fi-FI" dirty="0"/>
              <a:t> I </a:t>
            </a:r>
            <a:r>
              <a:rPr lang="fi-FI" dirty="0" err="1"/>
              <a:t>can</a:t>
            </a:r>
            <a:r>
              <a:rPr lang="fi-FI" dirty="0"/>
              <a:t> just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intersection</a:t>
            </a:r>
            <a:r>
              <a:rPr lang="fi-FI" dirty="0"/>
              <a:t> in my 3D </a:t>
            </a:r>
            <a:r>
              <a:rPr lang="fi-FI" dirty="0" err="1"/>
              <a:t>tools</a:t>
            </a:r>
            <a:r>
              <a:rPr lang="en-FI" dirty="0"/>
              <a:t>…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so</a:t>
            </a:r>
            <a:endParaRPr lang="en-FI" dirty="0"/>
          </a:p>
          <a:p>
            <a:r>
              <a:rPr lang="en-FI" dirty="0"/>
              <a:t>Can we generate a map algorithmically?</a:t>
            </a:r>
          </a:p>
          <a:p>
            <a:r>
              <a:rPr lang="en-FI" dirty="0"/>
              <a:t>New software to take slices or plan views of 3D models</a:t>
            </a:r>
          </a:p>
          <a:p>
            <a:pPr lvl="1"/>
            <a:r>
              <a:rPr lang="en-GB" dirty="0">
                <a:hlinkClick r:id="rId3"/>
              </a:rPr>
              <a:t>https://github.com/jariarkko/cave-outliner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66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CD6-D1CC-A546-A714-29FD2AF4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34930"/>
            <a:ext cx="8377238" cy="1325563"/>
          </a:xfrm>
        </p:spPr>
        <p:txBody>
          <a:bodyPr/>
          <a:lstStyle/>
          <a:p>
            <a:r>
              <a:rPr lang="en-FI" dirty="0"/>
              <a:t>Sketch for an approach</a:t>
            </a:r>
          </a:p>
        </p:txBody>
      </p:sp>
      <p:pic>
        <p:nvPicPr>
          <p:cNvPr id="6" name="Picture 5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9851C8C6-7D1F-1B47-83F4-2C1E13C5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628785"/>
            <a:ext cx="10334625" cy="42292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25FA-DB11-624B-91BB-F15E02F3D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425570"/>
            <a:ext cx="8791575" cy="4351338"/>
          </a:xfrm>
        </p:spPr>
        <p:txBody>
          <a:bodyPr/>
          <a:lstStyle/>
          <a:p>
            <a:r>
              <a:rPr lang="fi-FI" dirty="0" err="1"/>
              <a:t>Take</a:t>
            </a:r>
            <a:r>
              <a:rPr lang="fi-FI" dirty="0"/>
              <a:t> a </a:t>
            </a:r>
            <a:r>
              <a:rPr lang="fi-FI" dirty="0" err="1"/>
              <a:t>model</a:t>
            </a:r>
            <a:r>
              <a:rPr lang="fi-FI" dirty="0"/>
              <a:t> as input</a:t>
            </a:r>
          </a:p>
          <a:p>
            <a:r>
              <a:rPr lang="fi-FI" dirty="0" err="1"/>
              <a:t>Reduce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content</a:t>
            </a:r>
            <a:r>
              <a:rPr lang="fi-FI" dirty="0"/>
              <a:t> (</a:t>
            </a:r>
            <a:r>
              <a:rPr lang="fi-FI" dirty="0" err="1"/>
              <a:t>outlines</a:t>
            </a:r>
            <a:r>
              <a:rPr lang="fi-FI" dirty="0"/>
              <a:t> vs. </a:t>
            </a:r>
            <a:r>
              <a:rPr lang="fi-FI" dirty="0" err="1"/>
              <a:t>structure</a:t>
            </a:r>
            <a:r>
              <a:rPr lang="fi-FI" dirty="0"/>
              <a:t> </a:t>
            </a:r>
            <a:r>
              <a:rPr lang="fi-FI" dirty="0" err="1"/>
              <a:t>etc</a:t>
            </a:r>
            <a:r>
              <a:rPr lang="fi-FI" dirty="0"/>
              <a:t>)</a:t>
            </a:r>
          </a:p>
          <a:p>
            <a:r>
              <a:rPr lang="fi-FI" dirty="0" err="1"/>
              <a:t>Provide</a:t>
            </a:r>
            <a:r>
              <a:rPr lang="fi-FI" dirty="0"/>
              <a:t> </a:t>
            </a:r>
            <a:r>
              <a:rPr lang="fi-FI" dirty="0" err="1"/>
              <a:t>suitable</a:t>
            </a:r>
            <a:r>
              <a:rPr lang="fi-FI" dirty="0"/>
              <a:t> </a:t>
            </a:r>
            <a:r>
              <a:rPr lang="fi-FI" dirty="0" err="1"/>
              <a:t>views</a:t>
            </a:r>
            <a:r>
              <a:rPr lang="fi-FI" dirty="0"/>
              <a:t> (</a:t>
            </a:r>
            <a:r>
              <a:rPr lang="fi-FI" dirty="0" err="1"/>
              <a:t>plan</a:t>
            </a:r>
            <a:r>
              <a:rPr lang="fi-FI" dirty="0"/>
              <a:t>, x-</a:t>
            </a:r>
            <a:r>
              <a:rPr lang="fi-FI" dirty="0" err="1"/>
              <a:t>section</a:t>
            </a:r>
            <a:r>
              <a:rPr lang="fi-FI" dirty="0"/>
              <a:t>)</a:t>
            </a:r>
          </a:p>
          <a:p>
            <a:r>
              <a:rPr lang="fi-FI" dirty="0" err="1"/>
              <a:t>Apply</a:t>
            </a:r>
            <a:r>
              <a:rPr lang="fi-FI" dirty="0"/>
              <a:t> feature </a:t>
            </a:r>
            <a:r>
              <a:rPr lang="fi-FI" dirty="0" err="1"/>
              <a:t>recognition</a:t>
            </a:r>
            <a:r>
              <a:rPr lang="fi-FI" dirty="0"/>
              <a:t> </a:t>
            </a:r>
            <a:r>
              <a:rPr lang="fi-FI" dirty="0" err="1"/>
              <a:t>algorithms</a:t>
            </a:r>
            <a:endParaRPr lang="fi-FI" dirty="0"/>
          </a:p>
          <a:p>
            <a:pPr lvl="1"/>
            <a:r>
              <a:rPr lang="fi-FI" dirty="0" err="1"/>
              <a:t>Topological</a:t>
            </a:r>
            <a:endParaRPr lang="fi-FI" dirty="0"/>
          </a:p>
          <a:p>
            <a:pPr lvl="1"/>
            <a:r>
              <a:rPr lang="fi-FI" dirty="0" err="1"/>
              <a:t>Heuristics</a:t>
            </a:r>
            <a:endParaRPr lang="fi-FI" dirty="0"/>
          </a:p>
          <a:p>
            <a:pPr lvl="1"/>
            <a:r>
              <a:rPr lang="fi-FI" dirty="0"/>
              <a:t>ML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9237FD-3F9C-6247-B559-5F8FAE76C1C0}"/>
              </a:ext>
            </a:extLst>
          </p:cNvPr>
          <p:cNvSpPr txBox="1">
            <a:spLocks/>
          </p:cNvSpPr>
          <p:nvPr/>
        </p:nvSpPr>
        <p:spPr>
          <a:xfrm>
            <a:off x="8643938" y="5781666"/>
            <a:ext cx="8377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sz="3200" dirty="0"/>
              <a:t>Grottberget, Siuntio</a:t>
            </a:r>
          </a:p>
        </p:txBody>
      </p:sp>
    </p:spTree>
    <p:extLst>
      <p:ext uri="{BB962C8B-B14F-4D97-AF65-F5344CB8AC3E}">
        <p14:creationId xmlns:p14="http://schemas.microsoft.com/office/powerpoint/2010/main" val="1454583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442</Words>
  <Application>Microsoft Macintosh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Cave map generation from 3D models  “A small matter of math and programming, with a sprinkling of AI”</vt:lpstr>
      <vt:lpstr>Background</vt:lpstr>
      <vt:lpstr>The Model Problem</vt:lpstr>
      <vt:lpstr>The dream is that models are everything</vt:lpstr>
      <vt:lpstr>Nice straight tunnels</vt:lpstr>
      <vt:lpstr>But: In practice it is often messy</vt:lpstr>
      <vt:lpstr>Or even messier – I don’t know how to put these pieces together…</vt:lpstr>
      <vt:lpstr>Going beyond 3D</vt:lpstr>
      <vt:lpstr>Sketch for an approach</vt:lpstr>
      <vt:lpstr>Some complications</vt:lpstr>
      <vt:lpstr>Example plan view</vt:lpstr>
      <vt:lpstr>Example plan view</vt:lpstr>
      <vt:lpstr>Example cross section view</vt:lpstr>
      <vt:lpstr>Longitudinal cross-section</vt:lpstr>
      <vt:lpstr>Machine-learning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iPhone 3D modelling process &amp; experiences</dc:title>
  <dc:creator>Jari Arkko</dc:creator>
  <cp:lastModifiedBy>Jari Arkko</cp:lastModifiedBy>
  <cp:revision>10</cp:revision>
  <dcterms:created xsi:type="dcterms:W3CDTF">2021-09-02T13:40:41Z</dcterms:created>
  <dcterms:modified xsi:type="dcterms:W3CDTF">2021-11-26T20:26:21Z</dcterms:modified>
</cp:coreProperties>
</file>